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  <p:embeddedFont>
      <p:font typeface="Comfortaa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22" Type="http://schemas.openxmlformats.org/officeDocument/2006/relationships/font" Target="fonts/Comfortaa-bold.fntdata"/><Relationship Id="rId10" Type="http://schemas.openxmlformats.org/officeDocument/2006/relationships/slide" Target="slides/slide5.xml"/><Relationship Id="rId21" Type="http://schemas.openxmlformats.org/officeDocument/2006/relationships/font" Target="fonts/Comfortaa-regular.fntdata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64f03b9a5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64f03b9a5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64f03b9a5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64f03b9a5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64f03b9a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64f03b9a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64f03b9a5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64f03b9a5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64f03b9a5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64f03b9a5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64f03b9a5_0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64f03b9a5_0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64f03b9a5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64f03b9a5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Літературна компаративістика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Викладач - доцент Бондаренко Л.Г.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3429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0" i="1" lang="ru" sz="18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Мета курсу</a:t>
            </a:r>
            <a:r>
              <a:rPr b="0" lang="ru" sz="18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— сформувати у студентів-філологів уявлення про світовий літературний процес як систему національних літератур, загальнолюдську значимість яких вимірюють їхньою мистецькою та історичною унікальністю.</a:t>
            </a:r>
            <a:endParaRPr b="0" sz="18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Теми курсу: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34290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Вступ</a:t>
            </a:r>
            <a:r>
              <a:rPr lang="ru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. Предмет і завдання дисципліни «Літературна компаративістика».Предмет порівняльного літературознавства. Структура, завдання і статус компаративістики. Взаємини із суміжними галузями. Гуманітарні виміри наукової дисципліни. Огляд навчальних видань.</a:t>
            </a:r>
            <a:endParaRPr sz="12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43180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Еволюційні етапи порівняльного літературознавства. </a:t>
            </a:r>
            <a:r>
              <a:rPr lang="ru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Передісторія літературної компаративістики. Міфологічна школа. Теорія наслідування. Антропологічна теорія. Культурно-історична школа. Компаративні зацікавлення І. Франка.  Компаративістика ХХ століття. Розвиток порівняльних студій в Україні.</a:t>
            </a:r>
            <a:endParaRPr sz="12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729450" y="1318650"/>
            <a:ext cx="7688700" cy="30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3180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Порівняльно-історичний підхід.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Генетичний (генеалогічний) метод. Контактологічний метод. Зовнішні зв’язки. Внутрішні контакти: категорія впливу. Внутрішні контакти: рецепція – комунікація – традиція. Принципи дослідження міжлітературних зв’язків.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43180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Переклад як форма міжлітературних взаємин.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Переклад і його різновиди. Критерії точності і творчого самовираження інтерпретатора. Проблеми тлумачення поетичного тексту. Школа українського перекладу.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43180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Порвняльно-історичний підхід.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Історичні етапи зіставної методики. Паралельне зіставлення – контекстуальний аналіз – типологічне вивчення. Відношення між генеалогією і типологією. Порівняльна поетика. Синхроністична типологія Д. Дюришина. Діахронічні аспекти типології.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563925" y="1318650"/>
            <a:ext cx="7688700" cy="30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3180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Тематичний рівень компаративістики.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Проблеми тематичної історіографії та класифікації. Архетипна / міфологічна критика.  Традиційні сюжети та образи. Термінологічні проблеми тематології. Мотив</a:t>
            </a:r>
            <a:r>
              <a:rPr lang="ru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–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сюжет.</a:t>
            </a:r>
            <a:r>
              <a:rPr lang="ru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Наратологічні</a:t>
            </a:r>
            <a:r>
              <a:rPr lang="ru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аспекти тематології. Обсяг і глибина тематологічного зіставлення.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43180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Компаративна генологія.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Розвиток жанрової системи. Історичні трансформації жанрів. Процеси жанрової диференціації. Жанрова дифузія. Теоретична та історична генологія. Теорія родинної подібності і теорія прототипів. Прагматичний (інтерпретаційний) підхід. Порівняльні аспекти національних жанрових систем.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729450" y="1629625"/>
            <a:ext cx="76887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3180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Система взаємозв’язаного вивчення літератур.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Етапи становлення системи взаємозв`язаного вивчення літератур у вітчизняній методиці.</a:t>
            </a:r>
            <a:r>
              <a:rPr b="1" i="1"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Методика  з`ясування сутності контактних зв`язків на уроках літератури.</a:t>
            </a:r>
            <a:r>
              <a:rPr b="1" i="1"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Особливості залучення генетично-контактних зв`язків у процесі вивчення літератури.</a:t>
            </a:r>
            <a:r>
              <a:rPr b="1" i="1"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Методика формування уявлення учнів про типологічні подібності.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729450" y="581400"/>
            <a:ext cx="7688700" cy="51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Базова література</a:t>
            </a:r>
            <a:endParaRPr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483800" y="1222225"/>
            <a:ext cx="7845300" cy="304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 </a:t>
            </a:r>
            <a:r>
              <a:rPr lang="ru" sz="1200">
                <a:latin typeface="Comfortaa"/>
                <a:ea typeface="Comfortaa"/>
                <a:cs typeface="Comfortaa"/>
                <a:sym typeface="Comfortaa"/>
              </a:rPr>
              <a:t>Бровко О. Основи компаративістики: навч.-метод. посіб. для організації самостійної роботи й підготов. до модульної роботи студ. / Олена Бровко. – Луганськ: Вид-во «ЛНУ імені Тараса Шевченка», 2012. – 214с. 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AutoNum type="arabicPeriod"/>
            </a:pPr>
            <a:r>
              <a:rPr lang="ru" sz="1200">
                <a:latin typeface="Comfortaa"/>
                <a:ea typeface="Comfortaa"/>
                <a:cs typeface="Comfortaa"/>
                <a:sym typeface="Comfortaa"/>
              </a:rPr>
              <a:t>Будний В. Порівняльне літературознавство: підручник / Василь Будний, Микола Ільницький. – К.: ВД «Києво-Могилянська академія», 2008. – 430 с. 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AutoNum type="arabicPeriod"/>
            </a:pPr>
            <a:r>
              <a:rPr lang="ru" sz="1200">
                <a:latin typeface="Comfortaa"/>
                <a:ea typeface="Comfortaa"/>
                <a:cs typeface="Comfortaa"/>
                <a:sym typeface="Comfortaa"/>
              </a:rPr>
              <a:t>Грицик Л. Українська компаративістика / Людмила Грицик. – Донецьк: Юго-Восток, 2010. – 299 с.  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AutoNum type="arabicPeriod"/>
            </a:pPr>
            <a:r>
              <a:rPr lang="ru" sz="1200">
                <a:latin typeface="Comfortaa"/>
                <a:ea typeface="Comfortaa"/>
                <a:cs typeface="Comfortaa"/>
                <a:sym typeface="Comfortaa"/>
              </a:rPr>
              <a:t>Лексикон загального та порівняльного літературознавства / керівник проекту Анатолій Волков. – Чернівці: Золоті литаври, 2001. – 636 с. 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AutoNum type="arabicPeriod"/>
            </a:pPr>
            <a:r>
              <a:rPr lang="ru" sz="1200">
                <a:latin typeface="Comfortaa"/>
                <a:ea typeface="Comfortaa"/>
                <a:cs typeface="Comfortaa"/>
                <a:sym typeface="Comfortaa"/>
              </a:rPr>
              <a:t> Література. Теорія. Методологія / пер. з польськ. С. Яковенка; упор. і наук. ред. Д. Уліцької. – К.: ВД «Києво-Могилянська академія», 2006. – 543 с.. 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AutoNum type="arabicPeriod"/>
            </a:pPr>
            <a:r>
              <a:rPr lang="ru" sz="1200">
                <a:latin typeface="Comfortaa"/>
                <a:ea typeface="Comfortaa"/>
                <a:cs typeface="Comfortaa"/>
                <a:sym typeface="Comfortaa"/>
              </a:rPr>
              <a:t>Літературознавча компаративістика: навч. посібник / наук. ред. Роман Гром’як; упоряд. Роман Гром’як, Ігор Папуша. – Тернопіль: ТДПУ, 2002. – 331 с. 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AutoNum type="arabicPeriod"/>
            </a:pPr>
            <a:r>
              <a:rPr lang="ru" sz="1200">
                <a:latin typeface="Comfortaa"/>
                <a:ea typeface="Comfortaa"/>
                <a:cs typeface="Comfortaa"/>
                <a:sym typeface="Comfortaa"/>
              </a:rPr>
              <a:t>Наливайко Д. Теорія літератури й компаративістика / Дмитро Наливайко. – К.: ВД «Києво-Могилянська академія», 2006. – 347с. 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AutoNum type="arabicPeriod"/>
            </a:pPr>
            <a:r>
              <a:rPr lang="ru" sz="1200">
                <a:latin typeface="Comfortaa"/>
                <a:ea typeface="Comfortaa"/>
                <a:cs typeface="Comfortaa"/>
                <a:sym typeface="Comfortaa"/>
              </a:rPr>
              <a:t>Cучасна літературна компаративістика: стратегії і методи: антологія / за заг. ред. Дмитра Наливайка. – К.: ВД «Києво-Могилянська академія», 2009. – 487 с.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